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7" r:id="rId10"/>
    <p:sldId id="268" r:id="rId11"/>
    <p:sldId id="263" r:id="rId12"/>
    <p:sldId id="266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2589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A877D-9B5A-790B-FB06-D8AC801D4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E7AD4-A079-83BB-6ABE-05DE7247C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401B0-11BC-0DED-70F0-E9FE1AEB1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EBCE8-A0AF-A378-13C4-326D4B2A9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38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58BFD-37F5-035F-4E8E-1A5FCB27A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C7BB12-D0D8-744F-6C8F-1895546598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0C5180-5275-0FC2-C35E-E286399A9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251CD-9182-1587-358C-4124A60337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6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63FBB-C952-16A8-5A53-E691A7E9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90904-141C-FF69-521C-0F3FBC9D3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3EB433-0050-1BFC-85A2-62E4AA27D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49589-3318-7E58-12AA-32D1C7EF91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3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ontestudio.com/blog/comandos-sql-listado-completo-conceptos-basicos/" TargetMode="External"/><Relationship Id="rId2" Type="http://schemas.openxmlformats.org/officeDocument/2006/relationships/hyperlink" Target="https://sqlitecloud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earnsql.es/blog/los-comandos-sql-mas-important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509123"/>
            <a:ext cx="7415927" cy="946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Introducción a SQL</a:t>
            </a:r>
            <a:endParaRPr lang="en-US" sz="5962" dirty="0"/>
          </a:p>
        </p:txBody>
      </p:sp>
      <p:sp>
        <p:nvSpPr>
          <p:cNvPr id="6" name="Text 2"/>
          <p:cNvSpPr/>
          <p:nvPr/>
        </p:nvSpPr>
        <p:spPr>
          <a:xfrm>
            <a:off x="864037" y="3825716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SQL es un lenguaje de consulta estructurado utilizado para interactuar con bases de datos relacionales. Proporciona un conjunto de instrucciones para recuperar, insertar, actualizar y eliminar datos.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5306973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F23EE5"/>
          </a:solidFill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8" name="Text 4"/>
          <p:cNvSpPr/>
          <p:nvPr/>
        </p:nvSpPr>
        <p:spPr>
          <a:xfrm>
            <a:off x="1004768" y="5455682"/>
            <a:ext cx="113467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1382316" y="5288518"/>
            <a:ext cx="293120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Enrique Fernandez</a:t>
            </a:r>
            <a:endParaRPr lang="en-US" sz="2430" dirty="0"/>
          </a:p>
        </p:txBody>
      </p:sp>
      <p:pic>
        <p:nvPicPr>
          <p:cNvPr id="10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0C82F-72F0-9A22-E58E-D2831FCF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696EC25-3448-D4E3-B87F-CC86413D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420BD32-1BF0-3DAD-9DC2-DD15B2DF18A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CE24D30A-DC17-AAE9-AF68-5FD47155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4DB60CAE-C8DA-A56E-68E0-2E4CE252465B}"/>
              </a:ext>
            </a:extLst>
          </p:cNvPr>
          <p:cNvSpPr/>
          <p:nvPr/>
        </p:nvSpPr>
        <p:spPr>
          <a:xfrm>
            <a:off x="6350437" y="1627584"/>
            <a:ext cx="608671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Adecuar</a:t>
            </a: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 variables</a:t>
            </a:r>
            <a:endParaRPr lang="en-US" sz="432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7EC1C387-32A2-4CF5-27A1-4706165D47E5}"/>
              </a:ext>
            </a:extLst>
          </p:cNvPr>
          <p:cNvSpPr/>
          <p:nvPr/>
        </p:nvSpPr>
        <p:spPr>
          <a:xfrm>
            <a:off x="6627733" y="3451979"/>
            <a:ext cx="68613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4B601A97-B60E-CC74-0429-D63FB8416D5B}"/>
              </a:ext>
            </a:extLst>
          </p:cNvPr>
          <p:cNvSpPr/>
          <p:nvPr/>
        </p:nvSpPr>
        <p:spPr>
          <a:xfrm>
            <a:off x="6275363" y="3565666"/>
            <a:ext cx="7415927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552AD345-068B-E208-F509-6DA3002AB898}"/>
              </a:ext>
            </a:extLst>
          </p:cNvPr>
          <p:cNvSpPr/>
          <p:nvPr/>
        </p:nvSpPr>
        <p:spPr>
          <a:xfrm>
            <a:off x="6650593" y="3775302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</a:rPr>
              <a:t>Ver</a:t>
            </a:r>
            <a:endParaRPr lang="en-US" sz="216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6C4492DD-6BCA-9FB2-D020-88BBBB7F8352}"/>
              </a:ext>
            </a:extLst>
          </p:cNvPr>
          <p:cNvSpPr/>
          <p:nvPr/>
        </p:nvSpPr>
        <p:spPr>
          <a:xfrm>
            <a:off x="6552660" y="4238405"/>
            <a:ext cx="68613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https://learn.microsoft.com/es-es/sql/t-sql/functions/len-transact-sql?view=sql-server-ver16</a:t>
            </a:r>
            <a:endParaRPr lang="en-US" sz="1944" dirty="0"/>
          </a:p>
        </p:txBody>
      </p:sp>
      <p:pic>
        <p:nvPicPr>
          <p:cNvPr id="12" name="Image 2" descr="preencoded.png">
            <a:hlinkClick r:id="rId5"/>
            <a:extLst>
              <a:ext uri="{FF2B5EF4-FFF2-40B4-BE49-F238E27FC236}">
                <a16:creationId xmlns:a16="http://schemas.microsoft.com/office/drawing/2014/main" id="{C3EA5E1B-2FC3-1FD5-2054-ECDF00FEF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2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21356" y="3859649"/>
            <a:ext cx="1101816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Seguridad y optimización de consultas SQL</a:t>
            </a:r>
            <a:endParaRPr lang="en-US" sz="432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56" y="4915733"/>
            <a:ext cx="617220" cy="61722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21356" y="5779770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Seguridad</a:t>
            </a:r>
            <a:endParaRPr lang="en-US" sz="2160" dirty="0"/>
          </a:p>
        </p:txBody>
      </p:sp>
      <p:sp>
        <p:nvSpPr>
          <p:cNvPr id="8" name="Text 3"/>
          <p:cNvSpPr/>
          <p:nvPr/>
        </p:nvSpPr>
        <p:spPr>
          <a:xfrm>
            <a:off x="1321356" y="6270784"/>
            <a:ext cx="37490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Controlar el acceso a la base de datos y proteger los datos confidenciales.</a:t>
            </a:r>
            <a:endParaRPr lang="en-US" sz="194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0680" y="4915733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40680" y="5779770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Optimización</a:t>
            </a:r>
            <a:endParaRPr lang="en-US" sz="2160" dirty="0"/>
          </a:p>
        </p:txBody>
      </p:sp>
      <p:sp>
        <p:nvSpPr>
          <p:cNvPr id="11" name="Text 5"/>
          <p:cNvSpPr/>
          <p:nvPr/>
        </p:nvSpPr>
        <p:spPr>
          <a:xfrm>
            <a:off x="5440680" y="6270784"/>
            <a:ext cx="37490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Mejorar la eficiencia de las consultas para obtener resultados más rápidos.</a:t>
            </a:r>
            <a:endParaRPr lang="en-US" sz="194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0004" y="4915733"/>
            <a:ext cx="617220" cy="61722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560004" y="5779770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Rendimiento</a:t>
            </a:r>
            <a:endParaRPr lang="en-US" sz="2160" dirty="0"/>
          </a:p>
        </p:txBody>
      </p:sp>
      <p:sp>
        <p:nvSpPr>
          <p:cNvPr id="14" name="Text 7"/>
          <p:cNvSpPr/>
          <p:nvPr/>
        </p:nvSpPr>
        <p:spPr>
          <a:xfrm>
            <a:off x="9560004" y="6270784"/>
            <a:ext cx="37490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Asegurar que las consultas se ejecuten de manera eficiente y sin demoras.</a:t>
            </a:r>
            <a:endParaRPr lang="en-US" sz="1944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18B38BE-3937-3F22-E883-4CEEA95E869A}"/>
              </a:ext>
            </a:extLst>
          </p:cNvPr>
          <p:cNvSpPr txBox="1"/>
          <p:nvPr/>
        </p:nvSpPr>
        <p:spPr>
          <a:xfrm>
            <a:off x="2656114" y="2743591"/>
            <a:ext cx="7315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hlinkClick r:id="rId2"/>
              </a:rPr>
              <a:t>Herramienta de trabajo:  </a:t>
            </a:r>
            <a:r>
              <a:rPr lang="es-AR" dirty="0">
                <a:hlinkClick r:id="rId2"/>
              </a:rPr>
              <a:t>https://sqlitecloud.io/</a:t>
            </a:r>
            <a:endParaRPr lang="es-AR" dirty="0"/>
          </a:p>
          <a:p>
            <a:endParaRPr lang="es-AR" dirty="0"/>
          </a:p>
          <a:p>
            <a:r>
              <a:rPr lang="es-AR" dirty="0">
                <a:hlinkClick r:id="rId3"/>
              </a:rPr>
              <a:t>Manual de comandos</a:t>
            </a:r>
          </a:p>
          <a:p>
            <a:r>
              <a:rPr lang="es-AR" dirty="0">
                <a:hlinkClick r:id="rId3"/>
              </a:rPr>
              <a:t>Comandos SQL: Listado completo y conceptos básicos</a:t>
            </a:r>
            <a:endParaRPr lang="es-AR" dirty="0"/>
          </a:p>
          <a:p>
            <a:endParaRPr lang="es-AR" dirty="0"/>
          </a:p>
          <a:p>
            <a:r>
              <a:rPr lang="es-AR" dirty="0">
                <a:hlinkClick r:id="rId4"/>
              </a:rPr>
              <a:t>Los comandos SQL más importantes | LearnSQL.es</a:t>
            </a:r>
            <a:endParaRPr lang="es-AR" dirty="0"/>
          </a:p>
          <a:p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7789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7213" y="621387"/>
            <a:ext cx="5077658" cy="6275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2"/>
              </a:lnSpc>
              <a:buNone/>
            </a:pPr>
            <a:r>
              <a:rPr lang="en-US" sz="395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Tipos de datos en SQL</a:t>
            </a:r>
            <a:endParaRPr lang="en-US" sz="3954" dirty="0"/>
          </a:p>
        </p:txBody>
      </p:sp>
      <p:sp>
        <p:nvSpPr>
          <p:cNvPr id="6" name="Shape 2"/>
          <p:cNvSpPr/>
          <p:nvPr/>
        </p:nvSpPr>
        <p:spPr>
          <a:xfrm>
            <a:off x="6277213" y="1842016"/>
            <a:ext cx="508397" cy="508397"/>
          </a:xfrm>
          <a:prstGeom prst="roundRect">
            <a:avLst>
              <a:gd name="adj" fmla="val 80004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3"/>
          <p:cNvSpPr/>
          <p:nvPr/>
        </p:nvSpPr>
        <p:spPr>
          <a:xfrm>
            <a:off x="6466284" y="1945600"/>
            <a:ext cx="130254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2"/>
              </a:lnSpc>
              <a:buNone/>
            </a:pPr>
            <a:r>
              <a:rPr lang="en-US" sz="2372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372" dirty="0"/>
          </a:p>
        </p:txBody>
      </p:sp>
      <p:sp>
        <p:nvSpPr>
          <p:cNvPr id="8" name="Text 4"/>
          <p:cNvSpPr/>
          <p:nvPr/>
        </p:nvSpPr>
        <p:spPr>
          <a:xfrm>
            <a:off x="7011472" y="1842016"/>
            <a:ext cx="2510671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1"/>
              </a:lnSpc>
              <a:buNone/>
            </a:pPr>
            <a:r>
              <a:rPr lang="en-US" sz="197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Tipos Numéricos</a:t>
            </a:r>
            <a:endParaRPr lang="en-US" sz="1977" dirty="0"/>
          </a:p>
        </p:txBody>
      </p:sp>
      <p:sp>
        <p:nvSpPr>
          <p:cNvPr id="9" name="Text 5"/>
          <p:cNvSpPr/>
          <p:nvPr/>
        </p:nvSpPr>
        <p:spPr>
          <a:xfrm>
            <a:off x="7011472" y="2291358"/>
            <a:ext cx="6828115" cy="722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177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Almacenan valores numéricos, como enteros, decimales y números de punto flotante.</a:t>
            </a:r>
            <a:endParaRPr lang="en-US" sz="1779" dirty="0"/>
          </a:p>
        </p:txBody>
      </p:sp>
      <p:sp>
        <p:nvSpPr>
          <p:cNvPr id="10" name="Shape 6"/>
          <p:cNvSpPr/>
          <p:nvPr/>
        </p:nvSpPr>
        <p:spPr>
          <a:xfrm>
            <a:off x="6277213" y="3494365"/>
            <a:ext cx="508397" cy="508397"/>
          </a:xfrm>
          <a:prstGeom prst="roundRect">
            <a:avLst>
              <a:gd name="adj" fmla="val 80004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1" name="Text 7"/>
          <p:cNvSpPr/>
          <p:nvPr/>
        </p:nvSpPr>
        <p:spPr>
          <a:xfrm>
            <a:off x="6447592" y="3597950"/>
            <a:ext cx="167521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2"/>
              </a:lnSpc>
              <a:buNone/>
            </a:pPr>
            <a:r>
              <a:rPr lang="en-US" sz="2372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372" dirty="0"/>
          </a:p>
        </p:txBody>
      </p:sp>
      <p:sp>
        <p:nvSpPr>
          <p:cNvPr id="12" name="Text 8"/>
          <p:cNvSpPr/>
          <p:nvPr/>
        </p:nvSpPr>
        <p:spPr>
          <a:xfrm>
            <a:off x="7011472" y="3494365"/>
            <a:ext cx="2510671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1"/>
              </a:lnSpc>
              <a:buNone/>
            </a:pPr>
            <a:r>
              <a:rPr lang="en-US" sz="197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Tipos de Texto</a:t>
            </a:r>
            <a:endParaRPr lang="en-US" sz="1977" dirty="0"/>
          </a:p>
        </p:txBody>
      </p:sp>
      <p:sp>
        <p:nvSpPr>
          <p:cNvPr id="13" name="Text 9"/>
          <p:cNvSpPr/>
          <p:nvPr/>
        </p:nvSpPr>
        <p:spPr>
          <a:xfrm>
            <a:off x="7011472" y="3943707"/>
            <a:ext cx="6828115" cy="722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177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Almacenan cadenas de caracteres, incluyendo texto, nombres y descripciones.</a:t>
            </a:r>
            <a:endParaRPr lang="en-US" sz="1779" dirty="0"/>
          </a:p>
        </p:txBody>
      </p:sp>
      <p:sp>
        <p:nvSpPr>
          <p:cNvPr id="14" name="Shape 10"/>
          <p:cNvSpPr/>
          <p:nvPr/>
        </p:nvSpPr>
        <p:spPr>
          <a:xfrm>
            <a:off x="6277213" y="5146715"/>
            <a:ext cx="508397" cy="508397"/>
          </a:xfrm>
          <a:prstGeom prst="roundRect">
            <a:avLst>
              <a:gd name="adj" fmla="val 80004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5" name="Text 11"/>
          <p:cNvSpPr/>
          <p:nvPr/>
        </p:nvSpPr>
        <p:spPr>
          <a:xfrm>
            <a:off x="6443186" y="5250299"/>
            <a:ext cx="176332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2"/>
              </a:lnSpc>
              <a:buNone/>
            </a:pPr>
            <a:r>
              <a:rPr lang="en-US" sz="2372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372" dirty="0"/>
          </a:p>
        </p:txBody>
      </p:sp>
      <p:sp>
        <p:nvSpPr>
          <p:cNvPr id="16" name="Text 12"/>
          <p:cNvSpPr/>
          <p:nvPr/>
        </p:nvSpPr>
        <p:spPr>
          <a:xfrm>
            <a:off x="7011472" y="5146715"/>
            <a:ext cx="2521268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1"/>
              </a:lnSpc>
              <a:buNone/>
            </a:pPr>
            <a:r>
              <a:rPr lang="en-US" sz="197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Tipos de Fecha y Hora</a:t>
            </a:r>
            <a:endParaRPr lang="en-US" sz="1977" dirty="0"/>
          </a:p>
        </p:txBody>
      </p:sp>
      <p:sp>
        <p:nvSpPr>
          <p:cNvPr id="17" name="Text 13"/>
          <p:cNvSpPr/>
          <p:nvPr/>
        </p:nvSpPr>
        <p:spPr>
          <a:xfrm>
            <a:off x="7011472" y="5596057"/>
            <a:ext cx="6828115" cy="3614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177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Almacenan fechas, horas y combinaciones de ambas.</a:t>
            </a:r>
            <a:endParaRPr lang="en-US" sz="1779" dirty="0"/>
          </a:p>
        </p:txBody>
      </p:sp>
      <p:sp>
        <p:nvSpPr>
          <p:cNvPr id="18" name="Shape 14"/>
          <p:cNvSpPr/>
          <p:nvPr/>
        </p:nvSpPr>
        <p:spPr>
          <a:xfrm>
            <a:off x="6277213" y="6437590"/>
            <a:ext cx="508397" cy="508397"/>
          </a:xfrm>
          <a:prstGeom prst="roundRect">
            <a:avLst>
              <a:gd name="adj" fmla="val 80004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9" name="Text 15"/>
          <p:cNvSpPr/>
          <p:nvPr/>
        </p:nvSpPr>
        <p:spPr>
          <a:xfrm>
            <a:off x="6446282" y="6541175"/>
            <a:ext cx="170140" cy="301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72"/>
              </a:lnSpc>
              <a:buNone/>
            </a:pPr>
            <a:r>
              <a:rPr lang="en-US" sz="2372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372" dirty="0"/>
          </a:p>
        </p:txBody>
      </p:sp>
      <p:sp>
        <p:nvSpPr>
          <p:cNvPr id="20" name="Text 16"/>
          <p:cNvSpPr/>
          <p:nvPr/>
        </p:nvSpPr>
        <p:spPr>
          <a:xfrm>
            <a:off x="7011472" y="6437590"/>
            <a:ext cx="2510671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1"/>
              </a:lnSpc>
              <a:buNone/>
            </a:pPr>
            <a:r>
              <a:rPr lang="en-US" sz="197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Tipos Booleanos</a:t>
            </a:r>
            <a:endParaRPr lang="en-US" sz="1977" dirty="0"/>
          </a:p>
        </p:txBody>
      </p:sp>
      <p:sp>
        <p:nvSpPr>
          <p:cNvPr id="21" name="Text 17"/>
          <p:cNvSpPr/>
          <p:nvPr/>
        </p:nvSpPr>
        <p:spPr>
          <a:xfrm>
            <a:off x="7011472" y="6886932"/>
            <a:ext cx="6828115" cy="7229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7"/>
              </a:lnSpc>
              <a:buNone/>
            </a:pPr>
            <a:r>
              <a:rPr lang="en-US" sz="177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Almacenan valores verdaderos o falsos, utilizados para representar condiciones lógicas.</a:t>
            </a:r>
            <a:endParaRPr lang="en-US" sz="1779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4" name="Text 1"/>
          <p:cNvSpPr/>
          <p:nvPr/>
        </p:nvSpPr>
        <p:spPr>
          <a:xfrm>
            <a:off x="1321356" y="2662357"/>
            <a:ext cx="10937438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Sentencias básicas: SELECT, FROM, WHERE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1321356" y="39652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SELECT</a:t>
            </a:r>
            <a:endParaRPr lang="en-US" sz="2160" dirty="0"/>
          </a:p>
        </p:txBody>
      </p:sp>
      <p:sp>
        <p:nvSpPr>
          <p:cNvPr id="6" name="Text 3"/>
          <p:cNvSpPr/>
          <p:nvPr/>
        </p:nvSpPr>
        <p:spPr>
          <a:xfrm>
            <a:off x="1321356" y="4554974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Especifica las columnas que se deben recuperar.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525095" y="39652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FROM</a:t>
            </a:r>
            <a:endParaRPr lang="en-US" sz="2160" dirty="0"/>
          </a:p>
        </p:txBody>
      </p:sp>
      <p:sp>
        <p:nvSpPr>
          <p:cNvPr id="8" name="Text 5"/>
          <p:cNvSpPr/>
          <p:nvPr/>
        </p:nvSpPr>
        <p:spPr>
          <a:xfrm>
            <a:off x="5525095" y="4554974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Indica la tabla o tablas de las que se deben recuperar datos.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28835" y="396525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WHERE</a:t>
            </a:r>
            <a:endParaRPr lang="en-US" sz="2160" dirty="0"/>
          </a:p>
        </p:txBody>
      </p:sp>
      <p:sp>
        <p:nvSpPr>
          <p:cNvPr id="10" name="Text 7"/>
          <p:cNvSpPr/>
          <p:nvPr/>
        </p:nvSpPr>
        <p:spPr>
          <a:xfrm>
            <a:off x="9728835" y="4554974"/>
            <a:ext cx="359390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Filtra los resultados basados en condiciones específicas.</a:t>
            </a:r>
            <a:endParaRPr lang="en-US" sz="1944" dirty="0"/>
          </a:p>
        </p:txBody>
      </p:sp>
      <p:pic>
        <p:nvPicPr>
          <p:cNvPr id="11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59698" y="785932"/>
            <a:ext cx="7575471" cy="5343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08"/>
              </a:lnSpc>
              <a:buNone/>
            </a:pPr>
            <a:r>
              <a:rPr lang="en-US" sz="336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Operadores lógicos y de comparación</a:t>
            </a:r>
            <a:endParaRPr lang="en-US" sz="3366" dirty="0"/>
          </a:p>
        </p:txBody>
      </p:sp>
      <p:sp>
        <p:nvSpPr>
          <p:cNvPr id="6" name="Shape 2"/>
          <p:cNvSpPr/>
          <p:nvPr/>
        </p:nvSpPr>
        <p:spPr>
          <a:xfrm>
            <a:off x="6159698" y="1440061"/>
            <a:ext cx="7797403" cy="6430310"/>
          </a:xfrm>
          <a:prstGeom prst="roundRect">
            <a:avLst>
              <a:gd name="adj" fmla="val 5935"/>
            </a:avLst>
          </a:prstGeom>
          <a:solidFill>
            <a:srgbClr val="0A081B"/>
          </a:solidFill>
          <a:ln w="45720">
            <a:solidFill>
              <a:srgbClr val="302E41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3"/>
          <p:cNvSpPr/>
          <p:nvPr/>
        </p:nvSpPr>
        <p:spPr>
          <a:xfrm>
            <a:off x="6397704" y="1777484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Operador</a:t>
            </a:r>
            <a:endParaRPr lang="en-US" sz="1515" dirty="0"/>
          </a:p>
        </p:txBody>
      </p:sp>
      <p:sp>
        <p:nvSpPr>
          <p:cNvPr id="8" name="Text 4"/>
          <p:cNvSpPr/>
          <p:nvPr/>
        </p:nvSpPr>
        <p:spPr>
          <a:xfrm>
            <a:off x="10254496" y="1777484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Descripción</a:t>
            </a:r>
            <a:endParaRPr lang="en-US" sz="1515" dirty="0"/>
          </a:p>
        </p:txBody>
      </p:sp>
      <p:sp>
        <p:nvSpPr>
          <p:cNvPr id="9" name="Text 5"/>
          <p:cNvSpPr/>
          <p:nvPr/>
        </p:nvSpPr>
        <p:spPr>
          <a:xfrm>
            <a:off x="6397704" y="2354104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=</a:t>
            </a:r>
            <a:endParaRPr lang="en-US" sz="1515" dirty="0"/>
          </a:p>
        </p:txBody>
      </p:sp>
      <p:sp>
        <p:nvSpPr>
          <p:cNvPr id="10" name="Text 6"/>
          <p:cNvSpPr/>
          <p:nvPr/>
        </p:nvSpPr>
        <p:spPr>
          <a:xfrm>
            <a:off x="10254496" y="2354104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Igual a</a:t>
            </a:r>
            <a:endParaRPr lang="en-US" sz="1515" dirty="0"/>
          </a:p>
        </p:txBody>
      </p:sp>
      <p:sp>
        <p:nvSpPr>
          <p:cNvPr id="11" name="Text 7"/>
          <p:cNvSpPr/>
          <p:nvPr/>
        </p:nvSpPr>
        <p:spPr>
          <a:xfrm>
            <a:off x="6397704" y="2930723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!=</a:t>
            </a:r>
            <a:endParaRPr lang="en-US" sz="1515" dirty="0"/>
          </a:p>
        </p:txBody>
      </p:sp>
      <p:sp>
        <p:nvSpPr>
          <p:cNvPr id="12" name="Text 8"/>
          <p:cNvSpPr/>
          <p:nvPr/>
        </p:nvSpPr>
        <p:spPr>
          <a:xfrm>
            <a:off x="10254496" y="2930723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Diferente de</a:t>
            </a:r>
            <a:endParaRPr lang="en-US" sz="1515" dirty="0"/>
          </a:p>
        </p:txBody>
      </p:sp>
      <p:sp>
        <p:nvSpPr>
          <p:cNvPr id="13" name="Text 9"/>
          <p:cNvSpPr/>
          <p:nvPr/>
        </p:nvSpPr>
        <p:spPr>
          <a:xfrm>
            <a:off x="6397704" y="3507343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&gt;</a:t>
            </a:r>
            <a:endParaRPr lang="en-US" sz="1515" dirty="0"/>
          </a:p>
        </p:txBody>
      </p:sp>
      <p:sp>
        <p:nvSpPr>
          <p:cNvPr id="14" name="Text 10"/>
          <p:cNvSpPr/>
          <p:nvPr/>
        </p:nvSpPr>
        <p:spPr>
          <a:xfrm>
            <a:off x="10254496" y="3507343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Mayor que</a:t>
            </a:r>
            <a:endParaRPr lang="en-US" sz="1515" dirty="0"/>
          </a:p>
        </p:txBody>
      </p:sp>
      <p:sp>
        <p:nvSpPr>
          <p:cNvPr id="15" name="Text 11"/>
          <p:cNvSpPr/>
          <p:nvPr/>
        </p:nvSpPr>
        <p:spPr>
          <a:xfrm>
            <a:off x="6397704" y="4083963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&lt;</a:t>
            </a:r>
            <a:endParaRPr lang="en-US" sz="1515" dirty="0"/>
          </a:p>
        </p:txBody>
      </p:sp>
      <p:sp>
        <p:nvSpPr>
          <p:cNvPr id="16" name="Text 12"/>
          <p:cNvSpPr/>
          <p:nvPr/>
        </p:nvSpPr>
        <p:spPr>
          <a:xfrm>
            <a:off x="10254496" y="4083963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Menor que</a:t>
            </a:r>
            <a:endParaRPr lang="en-US" sz="1515" dirty="0"/>
          </a:p>
        </p:txBody>
      </p:sp>
      <p:sp>
        <p:nvSpPr>
          <p:cNvPr id="17" name="Text 13"/>
          <p:cNvSpPr/>
          <p:nvPr/>
        </p:nvSpPr>
        <p:spPr>
          <a:xfrm>
            <a:off x="6397704" y="4660582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&gt;=</a:t>
            </a:r>
            <a:endParaRPr lang="en-US" sz="1515" dirty="0"/>
          </a:p>
        </p:txBody>
      </p:sp>
      <p:sp>
        <p:nvSpPr>
          <p:cNvPr id="18" name="Text 14"/>
          <p:cNvSpPr/>
          <p:nvPr/>
        </p:nvSpPr>
        <p:spPr>
          <a:xfrm>
            <a:off x="10254496" y="4660582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Mayor o igual que</a:t>
            </a:r>
            <a:endParaRPr lang="en-US" sz="1515" dirty="0"/>
          </a:p>
        </p:txBody>
      </p:sp>
      <p:sp>
        <p:nvSpPr>
          <p:cNvPr id="19" name="Text 15"/>
          <p:cNvSpPr/>
          <p:nvPr/>
        </p:nvSpPr>
        <p:spPr>
          <a:xfrm>
            <a:off x="6397704" y="5237202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&lt;=</a:t>
            </a:r>
            <a:endParaRPr lang="en-US" sz="1515" dirty="0"/>
          </a:p>
        </p:txBody>
      </p:sp>
      <p:sp>
        <p:nvSpPr>
          <p:cNvPr id="20" name="Text 16"/>
          <p:cNvSpPr/>
          <p:nvPr/>
        </p:nvSpPr>
        <p:spPr>
          <a:xfrm>
            <a:off x="10254496" y="5237202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Menor o igual que</a:t>
            </a:r>
            <a:endParaRPr lang="en-US" sz="1515" dirty="0"/>
          </a:p>
        </p:txBody>
      </p:sp>
      <p:sp>
        <p:nvSpPr>
          <p:cNvPr id="21" name="Text 17"/>
          <p:cNvSpPr/>
          <p:nvPr/>
        </p:nvSpPr>
        <p:spPr>
          <a:xfrm>
            <a:off x="6397704" y="5813822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AND</a:t>
            </a:r>
            <a:endParaRPr lang="en-US" sz="1515" dirty="0"/>
          </a:p>
        </p:txBody>
      </p:sp>
      <p:sp>
        <p:nvSpPr>
          <p:cNvPr id="22" name="Text 18"/>
          <p:cNvSpPr/>
          <p:nvPr/>
        </p:nvSpPr>
        <p:spPr>
          <a:xfrm>
            <a:off x="10254496" y="5813822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Conjunción lógica</a:t>
            </a:r>
            <a:endParaRPr lang="en-US" sz="1515" dirty="0"/>
          </a:p>
        </p:txBody>
      </p:sp>
      <p:sp>
        <p:nvSpPr>
          <p:cNvPr id="23" name="Text 19"/>
          <p:cNvSpPr/>
          <p:nvPr/>
        </p:nvSpPr>
        <p:spPr>
          <a:xfrm>
            <a:off x="6397704" y="6390442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</a:t>
            </a:r>
            <a:endParaRPr lang="en-US" sz="1515" dirty="0"/>
          </a:p>
        </p:txBody>
      </p:sp>
      <p:sp>
        <p:nvSpPr>
          <p:cNvPr id="24" name="Text 20"/>
          <p:cNvSpPr/>
          <p:nvPr/>
        </p:nvSpPr>
        <p:spPr>
          <a:xfrm>
            <a:off x="10254496" y="6390442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Disyunción lógica</a:t>
            </a:r>
            <a:endParaRPr lang="en-US" sz="1515" dirty="0"/>
          </a:p>
        </p:txBody>
      </p:sp>
      <p:sp>
        <p:nvSpPr>
          <p:cNvPr id="25" name="Text 21"/>
          <p:cNvSpPr/>
          <p:nvPr/>
        </p:nvSpPr>
        <p:spPr>
          <a:xfrm>
            <a:off x="6397704" y="6967061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NOT</a:t>
            </a:r>
            <a:endParaRPr lang="en-US" sz="1515" dirty="0"/>
          </a:p>
        </p:txBody>
      </p:sp>
      <p:sp>
        <p:nvSpPr>
          <p:cNvPr id="26" name="Text 22"/>
          <p:cNvSpPr/>
          <p:nvPr/>
        </p:nvSpPr>
        <p:spPr>
          <a:xfrm>
            <a:off x="10254496" y="6967061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Negación lógica</a:t>
            </a:r>
            <a:endParaRPr lang="en-US" sz="1515" dirty="0"/>
          </a:p>
        </p:txBody>
      </p:sp>
      <p:pic>
        <p:nvPicPr>
          <p:cNvPr id="2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sp>
        <p:nvSpPr>
          <p:cNvPr id="28" name="Text 22">
            <a:extLst>
              <a:ext uri="{FF2B5EF4-FFF2-40B4-BE49-F238E27FC236}">
                <a16:creationId xmlns:a16="http://schemas.microsoft.com/office/drawing/2014/main" id="{45093B57-7190-ADF9-85FD-B8207E8DF410}"/>
              </a:ext>
            </a:extLst>
          </p:cNvPr>
          <p:cNvSpPr/>
          <p:nvPr/>
        </p:nvSpPr>
        <p:spPr>
          <a:xfrm>
            <a:off x="10243685" y="7344191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 err="1">
                <a:solidFill>
                  <a:srgbClr val="E0E4E6"/>
                </a:solidFill>
                <a:latin typeface="Barlow" pitchFamily="34" charset="0"/>
              </a:rPr>
              <a:t>Busqueda</a:t>
            </a:r>
            <a:r>
              <a:rPr lang="en-US" sz="1515" dirty="0">
                <a:solidFill>
                  <a:srgbClr val="E0E4E6"/>
                </a:solidFill>
                <a:latin typeface="Barlow" pitchFamily="34" charset="0"/>
              </a:rPr>
              <a:t> </a:t>
            </a:r>
            <a:r>
              <a:rPr lang="en-US" sz="1515" dirty="0" err="1">
                <a:solidFill>
                  <a:srgbClr val="E0E4E6"/>
                </a:solidFill>
                <a:latin typeface="Barlow" pitchFamily="34" charset="0"/>
              </a:rPr>
              <a:t>blanda</a:t>
            </a:r>
            <a:endParaRPr lang="en-US" sz="1515" dirty="0"/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0B4D5C8C-5E48-D5C3-890E-EEED1D0763A2}"/>
              </a:ext>
            </a:extLst>
          </p:cNvPr>
          <p:cNvSpPr/>
          <p:nvPr/>
        </p:nvSpPr>
        <p:spPr>
          <a:xfrm>
            <a:off x="6399537" y="7311654"/>
            <a:ext cx="3464600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4"/>
              </a:lnSpc>
              <a:buNone/>
            </a:pPr>
            <a:r>
              <a:rPr lang="en-US" sz="151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Like</a:t>
            </a:r>
            <a:endParaRPr lang="en-US" sz="151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8873" y="865227"/>
            <a:ext cx="7679055" cy="11625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78"/>
              </a:lnSpc>
              <a:buNone/>
            </a:pPr>
            <a:r>
              <a:rPr lang="en-US" sz="36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Cláusulas avanzadas: ORDER BY, GROUP BY, HAVING</a:t>
            </a:r>
            <a:endParaRPr lang="en-US" sz="366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873" y="2341602"/>
            <a:ext cx="1046440" cy="167425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79162" y="2550795"/>
            <a:ext cx="2325410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ORDER BY</a:t>
            </a:r>
            <a:endParaRPr lang="en-US" sz="1831" dirty="0"/>
          </a:p>
        </p:txBody>
      </p:sp>
      <p:sp>
        <p:nvSpPr>
          <p:cNvPr id="8" name="Text 3"/>
          <p:cNvSpPr/>
          <p:nvPr/>
        </p:nvSpPr>
        <p:spPr>
          <a:xfrm>
            <a:off x="7579162" y="2966918"/>
            <a:ext cx="6318766" cy="334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7"/>
              </a:lnSpc>
              <a:buNone/>
            </a:pPr>
            <a:r>
              <a:rPr lang="en-US" sz="164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Ordena los resultados en orden ascendente o descendente.</a:t>
            </a:r>
            <a:endParaRPr lang="en-US" sz="1648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873" y="4015859"/>
            <a:ext cx="1046440" cy="16742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79162" y="4225052"/>
            <a:ext cx="2325410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GROUP BY</a:t>
            </a:r>
            <a:endParaRPr lang="en-US" sz="1831" dirty="0"/>
          </a:p>
        </p:txBody>
      </p:sp>
      <p:sp>
        <p:nvSpPr>
          <p:cNvPr id="11" name="Text 5"/>
          <p:cNvSpPr/>
          <p:nvPr/>
        </p:nvSpPr>
        <p:spPr>
          <a:xfrm>
            <a:off x="7579162" y="4641175"/>
            <a:ext cx="6318766" cy="334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7"/>
              </a:lnSpc>
              <a:buNone/>
            </a:pPr>
            <a:r>
              <a:rPr lang="en-US" sz="164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Agrupa los resultados basados en uno o más valores.</a:t>
            </a:r>
            <a:endParaRPr lang="en-US" sz="1648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873" y="5690116"/>
            <a:ext cx="1046440" cy="167425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79162" y="5899309"/>
            <a:ext cx="2325410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9"/>
              </a:lnSpc>
              <a:buNone/>
            </a:pPr>
            <a:r>
              <a:rPr lang="en-US" sz="1831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HAVING</a:t>
            </a:r>
            <a:endParaRPr lang="en-US" sz="1831" dirty="0"/>
          </a:p>
        </p:txBody>
      </p:sp>
      <p:sp>
        <p:nvSpPr>
          <p:cNvPr id="14" name="Text 7"/>
          <p:cNvSpPr/>
          <p:nvPr/>
        </p:nvSpPr>
        <p:spPr>
          <a:xfrm>
            <a:off x="7579162" y="6315432"/>
            <a:ext cx="6318766" cy="334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37"/>
              </a:lnSpc>
              <a:buNone/>
            </a:pPr>
            <a:r>
              <a:rPr lang="en-US" sz="164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Filtra los grupos agregados basados en condiciones específicas.</a:t>
            </a:r>
            <a:endParaRPr lang="en-US" sz="1648" dirty="0"/>
          </a:p>
        </p:txBody>
      </p:sp>
      <p:pic>
        <p:nvPicPr>
          <p:cNvPr id="15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627584"/>
            <a:ext cx="608671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Uniones y subconsultas</a:t>
            </a:r>
            <a:endParaRPr lang="en-US" sz="4320" dirty="0"/>
          </a:p>
        </p:txBody>
      </p:sp>
      <p:sp>
        <p:nvSpPr>
          <p:cNvPr id="6" name="Shape 2"/>
          <p:cNvSpPr/>
          <p:nvPr/>
        </p:nvSpPr>
        <p:spPr>
          <a:xfrm>
            <a:off x="6350437" y="2683669"/>
            <a:ext cx="7415927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3"/>
          <p:cNvSpPr/>
          <p:nvPr/>
        </p:nvSpPr>
        <p:spPr>
          <a:xfrm>
            <a:off x="6627733" y="296096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Uniones</a:t>
            </a:r>
            <a:endParaRPr lang="en-US" sz="2160" dirty="0"/>
          </a:p>
        </p:txBody>
      </p:sp>
      <p:sp>
        <p:nvSpPr>
          <p:cNvPr id="8" name="Text 4"/>
          <p:cNvSpPr/>
          <p:nvPr/>
        </p:nvSpPr>
        <p:spPr>
          <a:xfrm>
            <a:off x="6627733" y="3451979"/>
            <a:ext cx="68613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Combinan datos de múltiples tablas basadas en una condición común.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6350437" y="4766191"/>
            <a:ext cx="7415927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6"/>
          <p:cNvSpPr/>
          <p:nvPr/>
        </p:nvSpPr>
        <p:spPr>
          <a:xfrm>
            <a:off x="6627733" y="504348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Subconsultas</a:t>
            </a:r>
            <a:endParaRPr lang="en-US" sz="2160" dirty="0"/>
          </a:p>
        </p:txBody>
      </p:sp>
      <p:sp>
        <p:nvSpPr>
          <p:cNvPr id="11" name="Text 7"/>
          <p:cNvSpPr/>
          <p:nvPr/>
        </p:nvSpPr>
        <p:spPr>
          <a:xfrm>
            <a:off x="6627733" y="5534501"/>
            <a:ext cx="68613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 consulta anidada dentro de otra, utilizada para filtrar o proporcionar información adicional.</a:t>
            </a:r>
            <a:endParaRPr lang="en-US" sz="1944" dirty="0"/>
          </a:p>
        </p:txBody>
      </p:sp>
      <p:pic>
        <p:nvPicPr>
          <p:cNvPr id="1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1028" y="1036082"/>
            <a:ext cx="7474744" cy="13246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16"/>
              </a:lnSpc>
              <a:buNone/>
            </a:pPr>
            <a:r>
              <a:rPr lang="en-US" sz="4173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Gestión de tablas: CREATE, ALTER, DROP</a:t>
            </a:r>
            <a:endParaRPr lang="en-US" sz="4173" dirty="0"/>
          </a:p>
        </p:txBody>
      </p:sp>
      <p:sp>
        <p:nvSpPr>
          <p:cNvPr id="6" name="Shape 2"/>
          <p:cNvSpPr/>
          <p:nvPr/>
        </p:nvSpPr>
        <p:spPr>
          <a:xfrm>
            <a:off x="6663809" y="2718435"/>
            <a:ext cx="29766" cy="4474964"/>
          </a:xfrm>
          <a:prstGeom prst="rect">
            <a:avLst/>
          </a:prstGeom>
          <a:solidFill>
            <a:srgbClr val="302E41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7" name="Shape 3"/>
          <p:cNvSpPr/>
          <p:nvPr/>
        </p:nvSpPr>
        <p:spPr>
          <a:xfrm>
            <a:off x="6946999" y="3240048"/>
            <a:ext cx="834628" cy="29766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8" name="Shape 4"/>
          <p:cNvSpPr/>
          <p:nvPr/>
        </p:nvSpPr>
        <p:spPr>
          <a:xfrm>
            <a:off x="6410385" y="2986683"/>
            <a:ext cx="536615" cy="536615"/>
          </a:xfrm>
          <a:prstGeom prst="roundRect">
            <a:avLst>
              <a:gd name="adj" fmla="val 8000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Text 5"/>
          <p:cNvSpPr/>
          <p:nvPr/>
        </p:nvSpPr>
        <p:spPr>
          <a:xfrm>
            <a:off x="6609933" y="3095982"/>
            <a:ext cx="137517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50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504" dirty="0"/>
          </a:p>
        </p:txBody>
      </p:sp>
      <p:sp>
        <p:nvSpPr>
          <p:cNvPr id="10" name="Text 6"/>
          <p:cNvSpPr/>
          <p:nvPr/>
        </p:nvSpPr>
        <p:spPr>
          <a:xfrm>
            <a:off x="7990403" y="2956917"/>
            <a:ext cx="2649855" cy="331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CREATE</a:t>
            </a:r>
            <a:endParaRPr lang="en-US" sz="2087" dirty="0"/>
          </a:p>
        </p:txBody>
      </p:sp>
      <p:sp>
        <p:nvSpPr>
          <p:cNvPr id="11" name="Text 7"/>
          <p:cNvSpPr/>
          <p:nvPr/>
        </p:nvSpPr>
        <p:spPr>
          <a:xfrm>
            <a:off x="7990403" y="3431143"/>
            <a:ext cx="5805368" cy="381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5"/>
              </a:lnSpc>
              <a:buNone/>
            </a:pPr>
            <a:r>
              <a:rPr lang="en-US" sz="187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 una nueva tabla en la base de datos.</a:t>
            </a:r>
            <a:endParaRPr lang="en-US" sz="1878" dirty="0"/>
          </a:p>
        </p:txBody>
      </p:sp>
      <p:sp>
        <p:nvSpPr>
          <p:cNvPr id="12" name="Shape 8"/>
          <p:cNvSpPr/>
          <p:nvPr/>
        </p:nvSpPr>
        <p:spPr>
          <a:xfrm>
            <a:off x="6946999" y="4811197"/>
            <a:ext cx="834628" cy="29766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3" name="Shape 9"/>
          <p:cNvSpPr/>
          <p:nvPr/>
        </p:nvSpPr>
        <p:spPr>
          <a:xfrm>
            <a:off x="6410385" y="4557832"/>
            <a:ext cx="536615" cy="536615"/>
          </a:xfrm>
          <a:prstGeom prst="roundRect">
            <a:avLst>
              <a:gd name="adj" fmla="val 8000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4" name="Text 10"/>
          <p:cNvSpPr/>
          <p:nvPr/>
        </p:nvSpPr>
        <p:spPr>
          <a:xfrm>
            <a:off x="6590288" y="4667131"/>
            <a:ext cx="176808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50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504" dirty="0"/>
          </a:p>
        </p:txBody>
      </p:sp>
      <p:sp>
        <p:nvSpPr>
          <p:cNvPr id="15" name="Text 11"/>
          <p:cNvSpPr/>
          <p:nvPr/>
        </p:nvSpPr>
        <p:spPr>
          <a:xfrm>
            <a:off x="7990403" y="4528066"/>
            <a:ext cx="2649855" cy="331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ALTER</a:t>
            </a:r>
            <a:endParaRPr lang="en-US" sz="2087" dirty="0"/>
          </a:p>
        </p:txBody>
      </p:sp>
      <p:sp>
        <p:nvSpPr>
          <p:cNvPr id="16" name="Text 12"/>
          <p:cNvSpPr/>
          <p:nvPr/>
        </p:nvSpPr>
        <p:spPr>
          <a:xfrm>
            <a:off x="7990403" y="5002292"/>
            <a:ext cx="5805368" cy="381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5"/>
              </a:lnSpc>
              <a:buNone/>
            </a:pPr>
            <a:r>
              <a:rPr lang="en-US" sz="187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Modifica la estructura o los datos de una tabla existente.</a:t>
            </a:r>
            <a:endParaRPr lang="en-US" sz="1878" dirty="0"/>
          </a:p>
        </p:txBody>
      </p:sp>
      <p:sp>
        <p:nvSpPr>
          <p:cNvPr id="17" name="Shape 13"/>
          <p:cNvSpPr/>
          <p:nvPr/>
        </p:nvSpPr>
        <p:spPr>
          <a:xfrm>
            <a:off x="6946999" y="6382345"/>
            <a:ext cx="834628" cy="29766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8" name="Shape 14"/>
          <p:cNvSpPr/>
          <p:nvPr/>
        </p:nvSpPr>
        <p:spPr>
          <a:xfrm>
            <a:off x="6410385" y="6128980"/>
            <a:ext cx="536615" cy="536615"/>
          </a:xfrm>
          <a:prstGeom prst="roundRect">
            <a:avLst>
              <a:gd name="adj" fmla="val 80000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9" name="Text 15"/>
          <p:cNvSpPr/>
          <p:nvPr/>
        </p:nvSpPr>
        <p:spPr>
          <a:xfrm>
            <a:off x="6585525" y="6238280"/>
            <a:ext cx="186214" cy="3180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4"/>
              </a:lnSpc>
              <a:buNone/>
            </a:pPr>
            <a:r>
              <a:rPr lang="en-US" sz="250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504" dirty="0"/>
          </a:p>
        </p:txBody>
      </p:sp>
      <p:sp>
        <p:nvSpPr>
          <p:cNvPr id="20" name="Text 16"/>
          <p:cNvSpPr/>
          <p:nvPr/>
        </p:nvSpPr>
        <p:spPr>
          <a:xfrm>
            <a:off x="7990403" y="6099215"/>
            <a:ext cx="2649855" cy="3312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DROP</a:t>
            </a:r>
            <a:endParaRPr lang="en-US" sz="2087" dirty="0"/>
          </a:p>
        </p:txBody>
      </p:sp>
      <p:sp>
        <p:nvSpPr>
          <p:cNvPr id="21" name="Text 17"/>
          <p:cNvSpPr/>
          <p:nvPr/>
        </p:nvSpPr>
        <p:spPr>
          <a:xfrm>
            <a:off x="7990403" y="6573441"/>
            <a:ext cx="5805368" cy="381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05"/>
              </a:lnSpc>
              <a:buNone/>
            </a:pPr>
            <a:r>
              <a:rPr lang="en-US" sz="187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Elimina una tabla y todos sus datos de la base de datos.</a:t>
            </a:r>
            <a:endParaRPr lang="en-US" sz="1878" dirty="0"/>
          </a:p>
        </p:txBody>
      </p:sp>
      <p:pic>
        <p:nvPicPr>
          <p:cNvPr id="2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23662-C9B2-38E4-4560-A07EE8AB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B8FE171-C161-B96C-0929-C5A9C73C5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E525B46-CFA6-E47E-184E-07BDD369E65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CFF3EE6E-C8F8-1C13-F190-03B1FA6FE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46DF8EB0-B74C-6EDF-B805-5547F1EE995F}"/>
              </a:ext>
            </a:extLst>
          </p:cNvPr>
          <p:cNvSpPr/>
          <p:nvPr/>
        </p:nvSpPr>
        <p:spPr>
          <a:xfrm>
            <a:off x="6350437" y="1627584"/>
            <a:ext cx="608671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Agregar</a:t>
            </a: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y </a:t>
            </a:r>
            <a:r>
              <a:rPr lang="en-US" sz="432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eliminar</a:t>
            </a:r>
            <a:endParaRPr lang="en-US" sz="432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1DBB6EB2-C2CD-8B78-B211-889AA40E698A}"/>
              </a:ext>
            </a:extLst>
          </p:cNvPr>
          <p:cNvSpPr/>
          <p:nvPr/>
        </p:nvSpPr>
        <p:spPr>
          <a:xfrm>
            <a:off x="6350437" y="2683669"/>
            <a:ext cx="7415927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8FE4768-010B-E93C-B887-88289645ABBF}"/>
              </a:ext>
            </a:extLst>
          </p:cNvPr>
          <p:cNvSpPr/>
          <p:nvPr/>
        </p:nvSpPr>
        <p:spPr>
          <a:xfrm>
            <a:off x="6627733" y="296096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Insert</a:t>
            </a:r>
            <a:endParaRPr lang="en-US" sz="216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73ACC11-C2A6-FAEF-DFBE-908258FDD4C7}"/>
              </a:ext>
            </a:extLst>
          </p:cNvPr>
          <p:cNvSpPr/>
          <p:nvPr/>
        </p:nvSpPr>
        <p:spPr>
          <a:xfrm>
            <a:off x="6627733" y="3451979"/>
            <a:ext cx="68613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Agrega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4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fila o </a:t>
            </a:r>
            <a:r>
              <a:rPr lang="en-US" sz="194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grupo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94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filas</a:t>
            </a:r>
            <a:endParaRPr lang="en-US" sz="1944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AAE93947-561D-833E-4C00-F6BB4EA00D14}"/>
              </a:ext>
            </a:extLst>
          </p:cNvPr>
          <p:cNvSpPr/>
          <p:nvPr/>
        </p:nvSpPr>
        <p:spPr>
          <a:xfrm>
            <a:off x="6350437" y="4766191"/>
            <a:ext cx="7415927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B0DDBC9D-D480-C6D1-AC75-9FBA0FA25443}"/>
              </a:ext>
            </a:extLst>
          </p:cNvPr>
          <p:cNvSpPr/>
          <p:nvPr/>
        </p:nvSpPr>
        <p:spPr>
          <a:xfrm>
            <a:off x="6627733" y="504348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Delete</a:t>
            </a:r>
            <a:endParaRPr lang="en-US" sz="216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9D557292-B048-EE0B-EFF3-593868FD70C6}"/>
              </a:ext>
            </a:extLst>
          </p:cNvPr>
          <p:cNvSpPr/>
          <p:nvPr/>
        </p:nvSpPr>
        <p:spPr>
          <a:xfrm>
            <a:off x="6627733" y="5534501"/>
            <a:ext cx="68613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Elimina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en-US" sz="194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fila o </a:t>
            </a:r>
            <a:r>
              <a:rPr lang="en-US" sz="194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grupo</a:t>
            </a: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de </a:t>
            </a:r>
            <a:r>
              <a:rPr lang="en-US" sz="1944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filas</a:t>
            </a:r>
            <a:endParaRPr lang="en-US" sz="1944" dirty="0"/>
          </a:p>
        </p:txBody>
      </p:sp>
      <p:pic>
        <p:nvPicPr>
          <p:cNvPr id="12" name="Image 2" descr="preencoded.png">
            <a:hlinkClick r:id="rId5"/>
            <a:extLst>
              <a:ext uri="{FF2B5EF4-FFF2-40B4-BE49-F238E27FC236}">
                <a16:creationId xmlns:a16="http://schemas.microsoft.com/office/drawing/2014/main" id="{B2FEB7F9-3FD8-DF0E-1B0E-B7CF424E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8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854A-1F8D-59E4-84F9-C817A27C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EEA3BC-203C-07E0-7731-9F3409D3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17BF0693-762F-90CB-5DA1-6291A95937C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A2E84CC-8DED-36D6-03E9-716B91C83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8493A5D-4141-2D60-FB63-2DB79B46D0E2}"/>
              </a:ext>
            </a:extLst>
          </p:cNvPr>
          <p:cNvSpPr/>
          <p:nvPr/>
        </p:nvSpPr>
        <p:spPr>
          <a:xfrm>
            <a:off x="6350437" y="1627584"/>
            <a:ext cx="6086713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 err="1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Conversores</a:t>
            </a: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 de Tipo de Datos</a:t>
            </a:r>
            <a:endParaRPr lang="en-US" sz="432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B58F3B3D-FBD7-CD37-C224-1D8CB0A40024}"/>
              </a:ext>
            </a:extLst>
          </p:cNvPr>
          <p:cNvSpPr/>
          <p:nvPr/>
        </p:nvSpPr>
        <p:spPr>
          <a:xfrm>
            <a:off x="6350437" y="2683669"/>
            <a:ext cx="7415927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B19833F7-2ED7-CAAF-8542-2C49F5F484DC}"/>
              </a:ext>
            </a:extLst>
          </p:cNvPr>
          <p:cNvSpPr/>
          <p:nvPr/>
        </p:nvSpPr>
        <p:spPr>
          <a:xfrm>
            <a:off x="6627733" y="2960965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 err="1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Permite</a:t>
            </a: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 </a:t>
            </a:r>
            <a:r>
              <a:rPr lang="en-US" sz="2160" b="1" dirty="0" err="1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compatibilizar</a:t>
            </a: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 los </a:t>
            </a:r>
            <a:r>
              <a:rPr lang="en-US" sz="2160" b="1" dirty="0" err="1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tipos</a:t>
            </a: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 de </a:t>
            </a:r>
            <a:r>
              <a:rPr lang="en-US" sz="2160" b="1" dirty="0" err="1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datos</a:t>
            </a: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 de las variables </a:t>
            </a:r>
          </a:p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o </a:t>
            </a:r>
            <a:r>
              <a:rPr lang="en-US" sz="2160" b="1" dirty="0" err="1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</a:rPr>
              <a:t>columnas</a:t>
            </a:r>
            <a:endParaRPr lang="en-US" sz="216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262BF85-A3A8-B4B7-730E-C0988F175BFF}"/>
              </a:ext>
            </a:extLst>
          </p:cNvPr>
          <p:cNvSpPr/>
          <p:nvPr/>
        </p:nvSpPr>
        <p:spPr>
          <a:xfrm>
            <a:off x="6627733" y="3451979"/>
            <a:ext cx="68613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C3987699-FE92-3565-0DD8-3F9860EFCEF3}"/>
              </a:ext>
            </a:extLst>
          </p:cNvPr>
          <p:cNvSpPr/>
          <p:nvPr/>
        </p:nvSpPr>
        <p:spPr>
          <a:xfrm>
            <a:off x="6350437" y="4766191"/>
            <a:ext cx="7415927" cy="1835706"/>
          </a:xfrm>
          <a:prstGeom prst="roundRect">
            <a:avLst>
              <a:gd name="adj" fmla="val 24209"/>
            </a:avLst>
          </a:prstGeom>
          <a:solidFill>
            <a:srgbClr val="0A081B"/>
          </a:solidFill>
          <a:ln w="30480">
            <a:solidFill>
              <a:srgbClr val="E0E4E6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A575E06E-D788-6016-2E60-712ABEE47EB2}"/>
              </a:ext>
            </a:extLst>
          </p:cNvPr>
          <p:cNvSpPr/>
          <p:nvPr/>
        </p:nvSpPr>
        <p:spPr>
          <a:xfrm>
            <a:off x="6627733" y="5043488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</a:rPr>
              <a:t>Ver</a:t>
            </a:r>
            <a:endParaRPr lang="en-US" sz="216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79853D82-31AE-2369-B39D-49EAD7A70944}"/>
              </a:ext>
            </a:extLst>
          </p:cNvPr>
          <p:cNvSpPr/>
          <p:nvPr/>
        </p:nvSpPr>
        <p:spPr>
          <a:xfrm>
            <a:off x="6627733" y="5534501"/>
            <a:ext cx="686133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https://www.ibm.com/docs/es/db2/11.1.0?topic=types-casting-between-data</a:t>
            </a:r>
            <a:endParaRPr lang="en-US" sz="1944" dirty="0"/>
          </a:p>
        </p:txBody>
      </p:sp>
      <p:pic>
        <p:nvPicPr>
          <p:cNvPr id="12" name="Image 2" descr="preencoded.png">
            <a:hlinkClick r:id="rId5"/>
            <a:extLst>
              <a:ext uri="{FF2B5EF4-FFF2-40B4-BE49-F238E27FC236}">
                <a16:creationId xmlns:a16="http://schemas.microsoft.com/office/drawing/2014/main" id="{F6E9E77E-BF4D-BDFF-D1FE-E9E513972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0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476</Words>
  <Application>Microsoft Office PowerPoint</Application>
  <PresentationFormat>Personalizado</PresentationFormat>
  <Paragraphs>106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Barlow</vt:lpstr>
      <vt:lpstr>Spline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Fernandez Enrique</cp:lastModifiedBy>
  <cp:revision>5</cp:revision>
  <dcterms:created xsi:type="dcterms:W3CDTF">2024-07-06T21:53:02Z</dcterms:created>
  <dcterms:modified xsi:type="dcterms:W3CDTF">2025-04-10T15:21:50Z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2ff57e-bb39-4db3-8365-241a9e7d2fcd_Enabled">
    <vt:lpwstr>true</vt:lpwstr>
  </property>
  <property fmtid="{D5CDD505-2E9C-101B-9397-08002B2CF9AE}" pid="3" name="MSIP_Label_ac2ff57e-bb39-4db3-8365-241a9e7d2fcd_SetDate">
    <vt:lpwstr>2025-04-08T18:45:41Z</vt:lpwstr>
  </property>
  <property fmtid="{D5CDD505-2E9C-101B-9397-08002B2CF9AE}" pid="4" name="MSIP_Label_ac2ff57e-bb39-4db3-8365-241a9e7d2fcd_Method">
    <vt:lpwstr>Standard</vt:lpwstr>
  </property>
  <property fmtid="{D5CDD505-2E9C-101B-9397-08002B2CF9AE}" pid="5" name="MSIP_Label_ac2ff57e-bb39-4db3-8365-241a9e7d2fcd_Name">
    <vt:lpwstr>-Uso interno</vt:lpwstr>
  </property>
  <property fmtid="{D5CDD505-2E9C-101B-9397-08002B2CF9AE}" pid="6" name="MSIP_Label_ac2ff57e-bb39-4db3-8365-241a9e7d2fcd_SiteId">
    <vt:lpwstr>99d6b2c5-1dda-4246-b042-ef21eb53f345</vt:lpwstr>
  </property>
  <property fmtid="{D5CDD505-2E9C-101B-9397-08002B2CF9AE}" pid="7" name="MSIP_Label_ac2ff57e-bb39-4db3-8365-241a9e7d2fcd_ActionId">
    <vt:lpwstr>10dee282-3ff5-4b4c-95b4-174de46c0f76</vt:lpwstr>
  </property>
  <property fmtid="{D5CDD505-2E9C-101B-9397-08002B2CF9AE}" pid="8" name="MSIP_Label_ac2ff57e-bb39-4db3-8365-241a9e7d2fcd_ContentBits">
    <vt:lpwstr>0</vt:lpwstr>
  </property>
  <property fmtid="{D5CDD505-2E9C-101B-9397-08002B2CF9AE}" pid="9" name="MSIP_Label_ac2ff57e-bb39-4db3-8365-241a9e7d2fcd_Tag">
    <vt:lpwstr>10, 3, 0, 1</vt:lpwstr>
  </property>
</Properties>
</file>